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6" r:id="rId3"/>
    <p:sldId id="288" r:id="rId4"/>
    <p:sldId id="258" r:id="rId5"/>
    <p:sldId id="260" r:id="rId6"/>
    <p:sldId id="261" r:id="rId7"/>
    <p:sldId id="262" r:id="rId8"/>
    <p:sldId id="263" r:id="rId9"/>
    <p:sldId id="267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64" r:id="rId24"/>
    <p:sldId id="266" r:id="rId25"/>
    <p:sldId id="282" r:id="rId26"/>
    <p:sldId id="283" r:id="rId27"/>
    <p:sldId id="284" r:id="rId28"/>
    <p:sldId id="286" r:id="rId29"/>
    <p:sldId id="285" r:id="rId30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nva Sans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1"/>
            </a:stretch>
          </a:blipFill>
        </p:spPr>
        <p:txBody>
          <a:bodyPr/>
          <a:lstStyle/>
          <a:p>
            <a:endParaRPr lang="en-IN" sz="7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F66E1-86A0-BA09-E8DA-3170B1213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0"/>
            <a:ext cx="771525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7998" h="10287000">
                <a:moveTo>
                  <a:pt x="0" y="0"/>
                </a:moveTo>
                <a:lnTo>
                  <a:pt x="18287998" y="0"/>
                </a:lnTo>
                <a:lnTo>
                  <a:pt x="182879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66699" y="609600"/>
            <a:ext cx="177546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ST-Link</a:t>
            </a:r>
          </a:p>
        </p:txBody>
      </p:sp>
      <p:sp>
        <p:nvSpPr>
          <p:cNvPr id="4" name="Freeform 4"/>
          <p:cNvSpPr/>
          <p:nvPr/>
        </p:nvSpPr>
        <p:spPr>
          <a:xfrm>
            <a:off x="11549983" y="3284514"/>
            <a:ext cx="5318438" cy="5318438"/>
          </a:xfrm>
          <a:custGeom>
            <a:avLst/>
            <a:gdLst/>
            <a:ahLst/>
            <a:cxnLst/>
            <a:rect l="l" t="t" r="r" b="b"/>
            <a:pathLst>
              <a:path w="5318438" h="5318438">
                <a:moveTo>
                  <a:pt x="0" y="0"/>
                </a:moveTo>
                <a:lnTo>
                  <a:pt x="5318438" y="0"/>
                </a:lnTo>
                <a:lnTo>
                  <a:pt x="5318438" y="5318438"/>
                </a:lnTo>
                <a:lnTo>
                  <a:pt x="0" y="53184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0B2D41-E658-042B-C93E-A31782D73638}"/>
              </a:ext>
            </a:extLst>
          </p:cNvPr>
          <p:cNvSpPr txBox="1"/>
          <p:nvPr/>
        </p:nvSpPr>
        <p:spPr>
          <a:xfrm>
            <a:off x="685800" y="1790700"/>
            <a:ext cx="99060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chemeClr val="bg1"/>
                </a:solidFill>
                <a:effectLst/>
              </a:rPr>
              <a:t>Commonly used debugger and programmer tool for STM32 microcontrollers.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E</a:t>
            </a:r>
            <a:r>
              <a:rPr lang="en-US" sz="4400" b="0" i="0" dirty="0">
                <a:solidFill>
                  <a:schemeClr val="bg1"/>
                </a:solidFill>
                <a:effectLst/>
              </a:rPr>
              <a:t>ssential component in the STM32 development ecosystem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chemeClr val="bg1"/>
                </a:solidFill>
                <a:effectLst/>
              </a:rPr>
              <a:t>Allows developers to program firmware, debug code, and inspect the internal state of STM32 microcontrollers.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7998" h="10287000">
                <a:moveTo>
                  <a:pt x="0" y="0"/>
                </a:moveTo>
                <a:lnTo>
                  <a:pt x="18287998" y="0"/>
                </a:lnTo>
                <a:lnTo>
                  <a:pt x="182879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341370" y="3460115"/>
            <a:ext cx="11605260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7200" dirty="0">
                <a:solidFill>
                  <a:srgbClr val="E3E3E3"/>
                </a:solidFill>
              </a:rPr>
              <a:t>Software Simulation </a:t>
            </a:r>
          </a:p>
          <a:p>
            <a:pPr algn="ctr"/>
            <a:r>
              <a:rPr lang="en-US" sz="7200" dirty="0">
                <a:solidFill>
                  <a:srgbClr val="E3E3E3"/>
                </a:solidFill>
              </a:rPr>
              <a:t>(Vinay Jangid)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7998" h="10287000">
                <a:moveTo>
                  <a:pt x="0" y="0"/>
                </a:moveTo>
                <a:lnTo>
                  <a:pt x="18287998" y="0"/>
                </a:lnTo>
                <a:lnTo>
                  <a:pt x="182879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903334" y="1028700"/>
            <a:ext cx="14481330" cy="8229600"/>
          </a:xfrm>
          <a:custGeom>
            <a:avLst/>
            <a:gdLst/>
            <a:ahLst/>
            <a:cxnLst/>
            <a:rect l="l" t="t" r="r" b="b"/>
            <a:pathLst>
              <a:path w="14481330" h="8229600">
                <a:moveTo>
                  <a:pt x="0" y="0"/>
                </a:moveTo>
                <a:lnTo>
                  <a:pt x="14481330" y="0"/>
                </a:lnTo>
                <a:lnTo>
                  <a:pt x="144813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143000" y="495300"/>
            <a:ext cx="2606040" cy="905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000" dirty="0">
                <a:solidFill>
                  <a:srgbClr val="E3E3E3"/>
                </a:solidFill>
              </a:rPr>
              <a:t>Step:- 1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7318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7998" h="10287000">
                <a:moveTo>
                  <a:pt x="0" y="0"/>
                </a:moveTo>
                <a:lnTo>
                  <a:pt x="18287998" y="0"/>
                </a:lnTo>
                <a:lnTo>
                  <a:pt x="182879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417471" y="1760714"/>
            <a:ext cx="15453055" cy="7835352"/>
          </a:xfrm>
          <a:custGeom>
            <a:avLst/>
            <a:gdLst/>
            <a:ahLst/>
            <a:cxnLst/>
            <a:rect l="l" t="t" r="r" b="b"/>
            <a:pathLst>
              <a:path w="15453055" h="7835352">
                <a:moveTo>
                  <a:pt x="0" y="0"/>
                </a:moveTo>
                <a:lnTo>
                  <a:pt x="15453054" y="0"/>
                </a:lnTo>
                <a:lnTo>
                  <a:pt x="15453054" y="7835352"/>
                </a:lnTo>
                <a:lnTo>
                  <a:pt x="0" y="7835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464" b="-747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4"/>
          <p:cNvSpPr txBox="1"/>
          <p:nvPr/>
        </p:nvSpPr>
        <p:spPr>
          <a:xfrm>
            <a:off x="304800" y="422538"/>
            <a:ext cx="3726890" cy="905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000" dirty="0">
                <a:solidFill>
                  <a:srgbClr val="FFFFFF"/>
                </a:solidFill>
              </a:rPr>
              <a:t>Step:- 2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7998" h="10287000">
                <a:moveTo>
                  <a:pt x="0" y="0"/>
                </a:moveTo>
                <a:lnTo>
                  <a:pt x="18287998" y="0"/>
                </a:lnTo>
                <a:lnTo>
                  <a:pt x="182879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984200" y="2324100"/>
            <a:ext cx="14319597" cy="7061208"/>
          </a:xfrm>
          <a:custGeom>
            <a:avLst/>
            <a:gdLst/>
            <a:ahLst/>
            <a:cxnLst/>
            <a:rect l="l" t="t" r="r" b="b"/>
            <a:pathLst>
              <a:path w="14319597" h="7061208">
                <a:moveTo>
                  <a:pt x="0" y="0"/>
                </a:moveTo>
                <a:lnTo>
                  <a:pt x="14319596" y="0"/>
                </a:lnTo>
                <a:lnTo>
                  <a:pt x="14319596" y="7061208"/>
                </a:lnTo>
                <a:lnTo>
                  <a:pt x="0" y="7061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623" b="-84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66800" y="449068"/>
            <a:ext cx="2644140" cy="905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000" dirty="0">
                <a:solidFill>
                  <a:srgbClr val="E3E3E3"/>
                </a:solidFill>
              </a:rPr>
              <a:t>Step:- 3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7998" h="10287000">
                <a:moveTo>
                  <a:pt x="0" y="0"/>
                </a:moveTo>
                <a:lnTo>
                  <a:pt x="18287998" y="0"/>
                </a:lnTo>
                <a:lnTo>
                  <a:pt x="182879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376086" y="1562100"/>
            <a:ext cx="7535826" cy="8229600"/>
          </a:xfrm>
          <a:custGeom>
            <a:avLst/>
            <a:gdLst/>
            <a:ahLst/>
            <a:cxnLst/>
            <a:rect l="l" t="t" r="r" b="b"/>
            <a:pathLst>
              <a:path w="7535826" h="8229600">
                <a:moveTo>
                  <a:pt x="0" y="0"/>
                </a:moveTo>
                <a:lnTo>
                  <a:pt x="7535826" y="0"/>
                </a:lnTo>
                <a:lnTo>
                  <a:pt x="75358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143000" y="495300"/>
            <a:ext cx="2506980" cy="905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000" dirty="0">
                <a:solidFill>
                  <a:srgbClr val="E3E3E3"/>
                </a:solidFill>
              </a:rPr>
              <a:t>Step:- 4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7998" h="10287000">
                <a:moveTo>
                  <a:pt x="0" y="0"/>
                </a:moveTo>
                <a:lnTo>
                  <a:pt x="18287998" y="0"/>
                </a:lnTo>
                <a:lnTo>
                  <a:pt x="182879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060819" y="2019300"/>
            <a:ext cx="14166360" cy="7968578"/>
          </a:xfrm>
          <a:custGeom>
            <a:avLst/>
            <a:gdLst/>
            <a:ahLst/>
            <a:cxnLst/>
            <a:rect l="l" t="t" r="r" b="b"/>
            <a:pathLst>
              <a:path w="14166360" h="7968578">
                <a:moveTo>
                  <a:pt x="0" y="0"/>
                </a:moveTo>
                <a:lnTo>
                  <a:pt x="14166360" y="0"/>
                </a:lnTo>
                <a:lnTo>
                  <a:pt x="14166360" y="7968578"/>
                </a:lnTo>
                <a:lnTo>
                  <a:pt x="0" y="7968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4"/>
          <p:cNvSpPr txBox="1"/>
          <p:nvPr/>
        </p:nvSpPr>
        <p:spPr>
          <a:xfrm>
            <a:off x="990600" y="480826"/>
            <a:ext cx="2491740" cy="905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000" dirty="0">
                <a:solidFill>
                  <a:srgbClr val="E3E3E3"/>
                </a:solidFill>
              </a:rPr>
              <a:t>Step:- 5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7998" h="10287000">
                <a:moveTo>
                  <a:pt x="0" y="0"/>
                </a:moveTo>
                <a:lnTo>
                  <a:pt x="18287998" y="0"/>
                </a:lnTo>
                <a:lnTo>
                  <a:pt x="182879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289810" y="1866900"/>
            <a:ext cx="13891963" cy="7814229"/>
          </a:xfrm>
          <a:custGeom>
            <a:avLst/>
            <a:gdLst/>
            <a:ahLst/>
            <a:cxnLst/>
            <a:rect l="l" t="t" r="r" b="b"/>
            <a:pathLst>
              <a:path w="13891963" h="7814229">
                <a:moveTo>
                  <a:pt x="0" y="0"/>
                </a:moveTo>
                <a:lnTo>
                  <a:pt x="13891962" y="0"/>
                </a:lnTo>
                <a:lnTo>
                  <a:pt x="13891962" y="7814230"/>
                </a:lnTo>
                <a:lnTo>
                  <a:pt x="0" y="7814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355781"/>
            <a:ext cx="2522220" cy="905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000" dirty="0">
                <a:solidFill>
                  <a:srgbClr val="E3E3E3"/>
                </a:solidFill>
              </a:rPr>
              <a:t>Step:- 6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7998" h="10287000">
                <a:moveTo>
                  <a:pt x="0" y="0"/>
                </a:moveTo>
                <a:lnTo>
                  <a:pt x="18287998" y="0"/>
                </a:lnTo>
                <a:lnTo>
                  <a:pt x="182879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438400" y="1943100"/>
            <a:ext cx="14045583" cy="7900640"/>
          </a:xfrm>
          <a:custGeom>
            <a:avLst/>
            <a:gdLst/>
            <a:ahLst/>
            <a:cxnLst/>
            <a:rect l="l" t="t" r="r" b="b"/>
            <a:pathLst>
              <a:path w="14045583" h="7900640">
                <a:moveTo>
                  <a:pt x="0" y="0"/>
                </a:moveTo>
                <a:lnTo>
                  <a:pt x="14045584" y="0"/>
                </a:lnTo>
                <a:lnTo>
                  <a:pt x="14045584" y="7900640"/>
                </a:lnTo>
                <a:lnTo>
                  <a:pt x="0" y="7900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914400" y="443260"/>
            <a:ext cx="2590800" cy="905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000" dirty="0">
                <a:solidFill>
                  <a:srgbClr val="E3E3E3"/>
                </a:solidFill>
              </a:rPr>
              <a:t>Step:- 7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7998" h="10287000">
                <a:moveTo>
                  <a:pt x="0" y="0"/>
                </a:moveTo>
                <a:lnTo>
                  <a:pt x="18287998" y="0"/>
                </a:lnTo>
                <a:lnTo>
                  <a:pt x="182879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493604" y="2171700"/>
            <a:ext cx="13300789" cy="7481694"/>
          </a:xfrm>
          <a:custGeom>
            <a:avLst/>
            <a:gdLst/>
            <a:ahLst/>
            <a:cxnLst/>
            <a:rect l="l" t="t" r="r" b="b"/>
            <a:pathLst>
              <a:path w="13300789" h="7481694">
                <a:moveTo>
                  <a:pt x="0" y="0"/>
                </a:moveTo>
                <a:lnTo>
                  <a:pt x="13300790" y="0"/>
                </a:lnTo>
                <a:lnTo>
                  <a:pt x="13300790" y="7481694"/>
                </a:lnTo>
                <a:lnTo>
                  <a:pt x="0" y="7481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914400" y="632846"/>
            <a:ext cx="2659380" cy="905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000" dirty="0">
                <a:solidFill>
                  <a:srgbClr val="E3E3E3"/>
                </a:solidFill>
              </a:rPr>
              <a:t>Step:- 8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820022" y="182880"/>
            <a:ext cx="1298160" cy="2063931"/>
          </a:xfrm>
          <a:custGeom>
            <a:avLst/>
            <a:gdLst/>
            <a:ahLst/>
            <a:cxnLst/>
            <a:rect l="l" t="t" r="r" b="b"/>
            <a:pathLst>
              <a:path w="1298160" h="2063931">
                <a:moveTo>
                  <a:pt x="0" y="0"/>
                </a:moveTo>
                <a:lnTo>
                  <a:pt x="1298160" y="0"/>
                </a:lnTo>
                <a:lnTo>
                  <a:pt x="1298160" y="2063931"/>
                </a:lnTo>
                <a:lnTo>
                  <a:pt x="0" y="20639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888274" y="824726"/>
            <a:ext cx="10846526" cy="2487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8100" spc="-322" dirty="0">
                <a:solidFill>
                  <a:srgbClr val="FFFFFF"/>
                </a:solidFill>
              </a:rPr>
              <a:t>INTRODUCTION TO </a:t>
            </a:r>
          </a:p>
          <a:p>
            <a:pPr algn="l"/>
            <a:r>
              <a:rPr lang="en-US" sz="8100" spc="-322" dirty="0">
                <a:solidFill>
                  <a:srgbClr val="FFFFFF"/>
                </a:solidFill>
              </a:rPr>
              <a:t>STM MICROCONTROLLER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8274" y="5864429"/>
            <a:ext cx="7746278" cy="2992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4800" spc="-191" dirty="0">
                <a:solidFill>
                  <a:srgbClr val="FFFFFF"/>
                </a:solidFill>
              </a:rPr>
              <a:t>Presenters:</a:t>
            </a:r>
          </a:p>
          <a:p>
            <a:pPr algn="l"/>
            <a:r>
              <a:rPr lang="en-US" sz="4800" spc="-191" dirty="0">
                <a:solidFill>
                  <a:srgbClr val="FFFFFF"/>
                </a:solidFill>
              </a:rPr>
              <a:t>Princy Maurya</a:t>
            </a:r>
          </a:p>
          <a:p>
            <a:pPr algn="l"/>
            <a:r>
              <a:rPr lang="en-US" sz="4800" spc="-191" dirty="0">
                <a:solidFill>
                  <a:srgbClr val="FFFFFF"/>
                </a:solidFill>
              </a:rPr>
              <a:t>Vinay Jangid</a:t>
            </a:r>
          </a:p>
          <a:p>
            <a:pPr algn="l"/>
            <a:r>
              <a:rPr lang="en-US" sz="4800" spc="-191" dirty="0">
                <a:solidFill>
                  <a:srgbClr val="FFFFFF"/>
                </a:solidFill>
              </a:rPr>
              <a:t>Aman Kr. Singh</a:t>
            </a:r>
          </a:p>
        </p:txBody>
      </p:sp>
      <p:sp>
        <p:nvSpPr>
          <p:cNvPr id="6" name="Freeform 6"/>
          <p:cNvSpPr/>
          <p:nvPr/>
        </p:nvSpPr>
        <p:spPr>
          <a:xfrm>
            <a:off x="9522826" y="3374300"/>
            <a:ext cx="8572500" cy="6229350"/>
          </a:xfrm>
          <a:custGeom>
            <a:avLst/>
            <a:gdLst/>
            <a:ahLst/>
            <a:cxnLst/>
            <a:rect l="l" t="t" r="r" b="b"/>
            <a:pathLst>
              <a:path w="8572500" h="6229350">
                <a:moveTo>
                  <a:pt x="0" y="0"/>
                </a:moveTo>
                <a:lnTo>
                  <a:pt x="8572500" y="0"/>
                </a:lnTo>
                <a:lnTo>
                  <a:pt x="8572500" y="6229350"/>
                </a:lnTo>
                <a:lnTo>
                  <a:pt x="0" y="6229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7998" h="10287000">
                <a:moveTo>
                  <a:pt x="0" y="0"/>
                </a:moveTo>
                <a:lnTo>
                  <a:pt x="18287998" y="0"/>
                </a:lnTo>
                <a:lnTo>
                  <a:pt x="182879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713440" y="2400300"/>
            <a:ext cx="12861117" cy="7234378"/>
          </a:xfrm>
          <a:custGeom>
            <a:avLst/>
            <a:gdLst/>
            <a:ahLst/>
            <a:cxnLst/>
            <a:rect l="l" t="t" r="r" b="b"/>
            <a:pathLst>
              <a:path w="12861117" h="7234378">
                <a:moveTo>
                  <a:pt x="0" y="0"/>
                </a:moveTo>
                <a:lnTo>
                  <a:pt x="12861116" y="0"/>
                </a:lnTo>
                <a:lnTo>
                  <a:pt x="12861116" y="7234378"/>
                </a:lnTo>
                <a:lnTo>
                  <a:pt x="0" y="7234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4"/>
          <p:cNvSpPr txBox="1"/>
          <p:nvPr/>
        </p:nvSpPr>
        <p:spPr>
          <a:xfrm>
            <a:off x="1066800" y="652322"/>
            <a:ext cx="2682240" cy="905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000" dirty="0">
                <a:solidFill>
                  <a:srgbClr val="E3E3E3"/>
                </a:solidFill>
              </a:rPr>
              <a:t>Step:- 9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7998" h="10287000">
                <a:moveTo>
                  <a:pt x="0" y="0"/>
                </a:moveTo>
                <a:lnTo>
                  <a:pt x="18287998" y="0"/>
                </a:lnTo>
                <a:lnTo>
                  <a:pt x="182879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861719" y="1790700"/>
            <a:ext cx="6564559" cy="7776764"/>
          </a:xfrm>
          <a:custGeom>
            <a:avLst/>
            <a:gdLst/>
            <a:ahLst/>
            <a:cxnLst/>
            <a:rect l="l" t="t" r="r" b="b"/>
            <a:pathLst>
              <a:path w="6564559" h="7776764">
                <a:moveTo>
                  <a:pt x="0" y="0"/>
                </a:moveTo>
                <a:lnTo>
                  <a:pt x="6564558" y="0"/>
                </a:lnTo>
                <a:lnTo>
                  <a:pt x="6564558" y="7776764"/>
                </a:lnTo>
                <a:lnTo>
                  <a:pt x="0" y="7776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838200" y="495300"/>
            <a:ext cx="3070860" cy="905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000" dirty="0">
                <a:solidFill>
                  <a:srgbClr val="E3E3E3"/>
                </a:solidFill>
              </a:rPr>
              <a:t>Step:- 10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7998" h="10287000">
                <a:moveTo>
                  <a:pt x="0" y="0"/>
                </a:moveTo>
                <a:lnTo>
                  <a:pt x="18287998" y="0"/>
                </a:lnTo>
                <a:lnTo>
                  <a:pt x="182879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912620" y="4312603"/>
            <a:ext cx="14462760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7200" dirty="0">
                <a:solidFill>
                  <a:srgbClr val="FFFFFF"/>
                </a:solidFill>
              </a:rPr>
              <a:t>Resources and Learning Materials </a:t>
            </a:r>
          </a:p>
          <a:p>
            <a:pPr algn="ctr"/>
            <a:r>
              <a:rPr lang="en-US" sz="7200" dirty="0">
                <a:solidFill>
                  <a:srgbClr val="FFFFFF"/>
                </a:solidFill>
              </a:rPr>
              <a:t>(Aman Kumar Singh)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7998" h="10287000">
                <a:moveTo>
                  <a:pt x="0" y="0"/>
                </a:moveTo>
                <a:lnTo>
                  <a:pt x="18287998" y="0"/>
                </a:lnTo>
                <a:lnTo>
                  <a:pt x="182879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55172" y="543506"/>
            <a:ext cx="1717765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-239" dirty="0">
                <a:solidFill>
                  <a:srgbClr val="FFFFFF"/>
                </a:solidFill>
              </a:rPr>
              <a:t>STM32 Ecosystem</a:t>
            </a:r>
          </a:p>
        </p:txBody>
      </p:sp>
      <p:sp>
        <p:nvSpPr>
          <p:cNvPr id="4" name="Freeform 4"/>
          <p:cNvSpPr/>
          <p:nvPr/>
        </p:nvSpPr>
        <p:spPr>
          <a:xfrm>
            <a:off x="2045326" y="2016673"/>
            <a:ext cx="14197348" cy="2735948"/>
          </a:xfrm>
          <a:custGeom>
            <a:avLst/>
            <a:gdLst/>
            <a:ahLst/>
            <a:cxnLst/>
            <a:rect l="l" t="t" r="r" b="b"/>
            <a:pathLst>
              <a:path w="14197348" h="2735948">
                <a:moveTo>
                  <a:pt x="0" y="0"/>
                </a:moveTo>
                <a:lnTo>
                  <a:pt x="14197348" y="0"/>
                </a:lnTo>
                <a:lnTo>
                  <a:pt x="14197348" y="2735948"/>
                </a:lnTo>
                <a:lnTo>
                  <a:pt x="0" y="2735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2045325" y="7252197"/>
            <a:ext cx="14197348" cy="2335265"/>
          </a:xfrm>
          <a:custGeom>
            <a:avLst/>
            <a:gdLst/>
            <a:ahLst/>
            <a:cxnLst/>
            <a:rect l="l" t="t" r="r" b="b"/>
            <a:pathLst>
              <a:path w="14197348" h="2335265">
                <a:moveTo>
                  <a:pt x="0" y="0"/>
                </a:moveTo>
                <a:lnTo>
                  <a:pt x="14197348" y="0"/>
                </a:lnTo>
                <a:lnTo>
                  <a:pt x="14197348" y="2335264"/>
                </a:lnTo>
                <a:lnTo>
                  <a:pt x="0" y="2335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1" t="-3037" b="-1164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555172" y="5517214"/>
            <a:ext cx="1717765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-239" dirty="0">
                <a:solidFill>
                  <a:srgbClr val="FFFFFF"/>
                </a:solidFill>
              </a:rPr>
              <a:t>STM32 Solutions</a:t>
            </a:r>
          </a:p>
        </p:txBody>
      </p:sp>
    </p:spTree>
    <p:extLst>
      <p:ext uri="{BB962C8B-B14F-4D97-AF65-F5344CB8AC3E}">
        <p14:creationId xmlns:p14="http://schemas.microsoft.com/office/powerpoint/2010/main" val="4009720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7998" h="10287000">
                <a:moveTo>
                  <a:pt x="0" y="0"/>
                </a:moveTo>
                <a:lnTo>
                  <a:pt x="18287998" y="0"/>
                </a:lnTo>
                <a:lnTo>
                  <a:pt x="182879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87828" y="698864"/>
            <a:ext cx="1717765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-239" dirty="0">
                <a:solidFill>
                  <a:srgbClr val="FFFFFF"/>
                </a:solidFill>
              </a:rPr>
              <a:t>STM32 Learning / Communities</a:t>
            </a:r>
          </a:p>
        </p:txBody>
      </p:sp>
      <p:sp>
        <p:nvSpPr>
          <p:cNvPr id="4" name="Freeform 4"/>
          <p:cNvSpPr/>
          <p:nvPr/>
        </p:nvSpPr>
        <p:spPr>
          <a:xfrm>
            <a:off x="622605" y="4690434"/>
            <a:ext cx="17349722" cy="1584450"/>
          </a:xfrm>
          <a:custGeom>
            <a:avLst/>
            <a:gdLst/>
            <a:ahLst/>
            <a:cxnLst/>
            <a:rect l="l" t="t" r="r" b="b"/>
            <a:pathLst>
              <a:path w="17349722" h="1584450">
                <a:moveTo>
                  <a:pt x="0" y="0"/>
                </a:moveTo>
                <a:lnTo>
                  <a:pt x="17349721" y="0"/>
                </a:lnTo>
                <a:lnTo>
                  <a:pt x="17349721" y="1584450"/>
                </a:lnTo>
                <a:lnTo>
                  <a:pt x="0" y="1584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878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7998" h="10287000">
                <a:moveTo>
                  <a:pt x="0" y="0"/>
                </a:moveTo>
                <a:lnTo>
                  <a:pt x="18287998" y="0"/>
                </a:lnTo>
                <a:lnTo>
                  <a:pt x="182879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850967" y="2575274"/>
            <a:ext cx="3493992" cy="3493992"/>
          </a:xfrm>
          <a:custGeom>
            <a:avLst/>
            <a:gdLst/>
            <a:ahLst/>
            <a:cxnLst/>
            <a:rect l="l" t="t" r="r" b="b"/>
            <a:pathLst>
              <a:path w="3493992" h="3493992">
                <a:moveTo>
                  <a:pt x="0" y="0"/>
                </a:moveTo>
                <a:lnTo>
                  <a:pt x="3493993" y="0"/>
                </a:lnTo>
                <a:lnTo>
                  <a:pt x="3493993" y="3493992"/>
                </a:lnTo>
                <a:lnTo>
                  <a:pt x="0" y="3493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151836" y="6069266"/>
            <a:ext cx="3699131" cy="3699131"/>
          </a:xfrm>
          <a:custGeom>
            <a:avLst/>
            <a:gdLst/>
            <a:ahLst/>
            <a:cxnLst/>
            <a:rect l="l" t="t" r="r" b="b"/>
            <a:pathLst>
              <a:path w="3699131" h="3699131">
                <a:moveTo>
                  <a:pt x="0" y="0"/>
                </a:moveTo>
                <a:lnTo>
                  <a:pt x="3699131" y="0"/>
                </a:lnTo>
                <a:lnTo>
                  <a:pt x="3699131" y="3699132"/>
                </a:lnTo>
                <a:lnTo>
                  <a:pt x="0" y="3699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66699" y="593779"/>
            <a:ext cx="177546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STM Official Resources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066929"/>
            <a:ext cx="8376881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</a:rPr>
              <a:t>STM32 Education</a:t>
            </a:r>
          </a:p>
          <a:p>
            <a:pPr marL="1122679" lvl="1" indent="-561340"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</a:rPr>
              <a:t>STM32 Online Training</a:t>
            </a:r>
          </a:p>
          <a:p>
            <a:pPr marL="1122679" lvl="1" indent="-561340"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</a:rPr>
              <a:t>STM Community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7998" h="10287000">
                <a:moveTo>
                  <a:pt x="0" y="0"/>
                </a:moveTo>
                <a:lnTo>
                  <a:pt x="18287998" y="0"/>
                </a:lnTo>
                <a:lnTo>
                  <a:pt x="182879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498451" y="2477194"/>
            <a:ext cx="3369970" cy="3369970"/>
          </a:xfrm>
          <a:custGeom>
            <a:avLst/>
            <a:gdLst/>
            <a:ahLst/>
            <a:cxnLst/>
            <a:rect l="l" t="t" r="r" b="b"/>
            <a:pathLst>
              <a:path w="3369970" h="3369970">
                <a:moveTo>
                  <a:pt x="0" y="0"/>
                </a:moveTo>
                <a:lnTo>
                  <a:pt x="3369970" y="0"/>
                </a:lnTo>
                <a:lnTo>
                  <a:pt x="3369970" y="3369970"/>
                </a:lnTo>
                <a:lnTo>
                  <a:pt x="0" y="3369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149053" y="5908903"/>
            <a:ext cx="3349397" cy="3349397"/>
          </a:xfrm>
          <a:custGeom>
            <a:avLst/>
            <a:gdLst/>
            <a:ahLst/>
            <a:cxnLst/>
            <a:rect l="l" t="t" r="r" b="b"/>
            <a:pathLst>
              <a:path w="3349397" h="3349397">
                <a:moveTo>
                  <a:pt x="0" y="0"/>
                </a:moveTo>
                <a:lnTo>
                  <a:pt x="3349398" y="0"/>
                </a:lnTo>
                <a:lnTo>
                  <a:pt x="3349398" y="3349397"/>
                </a:lnTo>
                <a:lnTo>
                  <a:pt x="0" y="3349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28599" y="469324"/>
            <a:ext cx="178308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STM Learning Guide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4470" y="4066929"/>
            <a:ext cx="7485340" cy="135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</a:rPr>
              <a:t>STM32-base project</a:t>
            </a:r>
          </a:p>
          <a:p>
            <a:pPr marL="1122679" lvl="1" indent="-561340"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</a:rPr>
              <a:t>STM_GITHUB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7998" h="10287000">
                <a:moveTo>
                  <a:pt x="0" y="0"/>
                </a:moveTo>
                <a:lnTo>
                  <a:pt x="18287998" y="0"/>
                </a:lnTo>
                <a:lnTo>
                  <a:pt x="182879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1"/>
            </a:stretch>
          </a:blipFill>
        </p:spPr>
        <p:txBody>
          <a:bodyPr/>
          <a:lstStyle/>
          <a:p>
            <a:pPr algn="ctr"/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28600" y="4438650"/>
            <a:ext cx="17830800" cy="1409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59"/>
              </a:lnSpc>
            </a:pPr>
            <a:r>
              <a:rPr lang="en-US" sz="9299" spc="-370" dirty="0">
                <a:solidFill>
                  <a:srgbClr val="FFFFFF"/>
                </a:solidFill>
              </a:rPr>
              <a:t>Thank You !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60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7998" h="10287000">
                <a:moveTo>
                  <a:pt x="0" y="0"/>
                </a:moveTo>
                <a:lnTo>
                  <a:pt x="18287998" y="0"/>
                </a:lnTo>
                <a:lnTo>
                  <a:pt x="182879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1"/>
            </a:stretch>
          </a:blipFill>
        </p:spPr>
        <p:txBody>
          <a:bodyPr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48F65B-A8AA-1BE3-8452-DCDE6B58F563}"/>
              </a:ext>
            </a:extLst>
          </p:cNvPr>
          <p:cNvSpPr txBox="1"/>
          <p:nvPr/>
        </p:nvSpPr>
        <p:spPr>
          <a:xfrm>
            <a:off x="0" y="495300"/>
            <a:ext cx="182855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dirty="0">
                <a:solidFill>
                  <a:schemeClr val="bg1"/>
                </a:solidFill>
              </a:rPr>
              <a:t>Link for Quiz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1CCF8-E221-BBA3-D4CD-5304AE2EE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872" y="2518550"/>
            <a:ext cx="5330256" cy="52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53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7998" h="10287000">
                <a:moveTo>
                  <a:pt x="0" y="0"/>
                </a:moveTo>
                <a:lnTo>
                  <a:pt x="18287998" y="0"/>
                </a:lnTo>
                <a:lnTo>
                  <a:pt x="182879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1"/>
            </a:stretch>
          </a:blipFill>
        </p:spPr>
        <p:txBody>
          <a:bodyPr/>
          <a:lstStyle/>
          <a:p>
            <a:endParaRPr lang="en-IN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265222"/>
              </p:ext>
            </p:extLst>
          </p:nvPr>
        </p:nvGraphicFramePr>
        <p:xfrm>
          <a:off x="1028700" y="2724068"/>
          <a:ext cx="16230599" cy="5800725"/>
        </p:xfrm>
        <a:graphic>
          <a:graphicData uri="http://schemas.openxmlformats.org/drawingml/2006/table">
            <a:tbl>
              <a:tblPr/>
              <a:tblGrid>
                <a:gridCol w="1585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0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54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60145">
                <a:tc>
                  <a:txBody>
                    <a:bodyPr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dirty="0">
                          <a:solidFill>
                            <a:srgbClr val="FFFFFF"/>
                          </a:solidFill>
                          <a:latin typeface="+mn-lt"/>
                        </a:rPr>
                        <a:t>S.No.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dirty="0">
                          <a:solidFill>
                            <a:srgbClr val="FFFFFF"/>
                          </a:solidFill>
                          <a:latin typeface="+mn-lt"/>
                        </a:rPr>
                        <a:t>Event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+mn-lt"/>
                        </a:rPr>
                        <a:t>Timing</a:t>
                      </a:r>
                      <a:endParaRPr lang="en-US" sz="110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0145">
                <a:tc>
                  <a:txBody>
                    <a:bodyPr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+mn-lt"/>
                        </a:rPr>
                        <a:t>1</a:t>
                      </a:r>
                      <a:endParaRPr lang="en-US" sz="110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 dirty="0">
                          <a:solidFill>
                            <a:srgbClr val="FFFFFF"/>
                          </a:solidFill>
                          <a:latin typeface="+mn-lt"/>
                        </a:rPr>
                        <a:t>Ignoration ceremony 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 dirty="0">
                          <a:solidFill>
                            <a:srgbClr val="FFFFFF"/>
                          </a:solidFill>
                          <a:latin typeface="+mn-lt"/>
                        </a:rPr>
                        <a:t>2:50PM - 3:00PM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0145">
                <a:tc>
                  <a:txBody>
                    <a:bodyPr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+mn-lt"/>
                        </a:rPr>
                        <a:t>2</a:t>
                      </a:r>
                      <a:endParaRPr lang="en-US" sz="110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 dirty="0">
                          <a:solidFill>
                            <a:srgbClr val="FFFFFF"/>
                          </a:solidFill>
                          <a:latin typeface="+mn-lt"/>
                        </a:rPr>
                        <a:t>Start of the event 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FFFFFF"/>
                          </a:solidFill>
                          <a:latin typeface="+mn-lt"/>
                        </a:rPr>
                        <a:t>3:00PM - 3:50PM</a:t>
                      </a:r>
                      <a:endParaRPr lang="en-US" sz="110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0145">
                <a:tc>
                  <a:txBody>
                    <a:bodyPr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+mn-lt"/>
                        </a:rPr>
                        <a:t>3</a:t>
                      </a:r>
                      <a:endParaRPr lang="en-US" sz="110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 dirty="0">
                          <a:solidFill>
                            <a:srgbClr val="FFFFFF"/>
                          </a:solidFill>
                          <a:latin typeface="+mn-lt"/>
                        </a:rPr>
                        <a:t>Quiz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FFFFFF"/>
                          </a:solidFill>
                          <a:latin typeface="+mn-lt"/>
                        </a:rPr>
                        <a:t>3:50PM - 4:10</a:t>
                      </a:r>
                      <a:endParaRPr lang="en-US" sz="110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0145">
                <a:tc>
                  <a:txBody>
                    <a:bodyPr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+mn-lt"/>
                        </a:rPr>
                        <a:t>4</a:t>
                      </a:r>
                      <a:endParaRPr lang="en-US" sz="110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FFFFFF"/>
                          </a:solidFill>
                          <a:latin typeface="+mn-lt"/>
                        </a:rPr>
                        <a:t>Results announcement </a:t>
                      </a:r>
                      <a:endParaRPr lang="en-US" sz="110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 dirty="0">
                          <a:solidFill>
                            <a:srgbClr val="FFFFFF"/>
                          </a:solidFill>
                          <a:latin typeface="+mn-lt"/>
                        </a:rPr>
                        <a:t>4:10PM - 4:20PM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7611842" y="874568"/>
            <a:ext cx="279654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M2M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1"/>
            </a:stretch>
          </a:blipFill>
        </p:spPr>
        <p:txBody>
          <a:bodyPr/>
          <a:lstStyle/>
          <a:p>
            <a:endParaRPr lang="en-IN" sz="7200"/>
          </a:p>
        </p:txBody>
      </p:sp>
      <p:sp>
        <p:nvSpPr>
          <p:cNvPr id="3" name="TextBox 3"/>
          <p:cNvSpPr txBox="1"/>
          <p:nvPr/>
        </p:nvSpPr>
        <p:spPr>
          <a:xfrm>
            <a:off x="2819400" y="3467100"/>
            <a:ext cx="1227201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7200" dirty="0">
                <a:solidFill>
                  <a:srgbClr val="E3E3E3"/>
                </a:solidFill>
                <a:latin typeface="Canva Sans"/>
              </a:rPr>
              <a:t>Introduction to STM</a:t>
            </a:r>
          </a:p>
          <a:p>
            <a:pPr algn="ctr"/>
            <a:r>
              <a:rPr lang="en-US" sz="7200" dirty="0">
                <a:solidFill>
                  <a:srgbClr val="E3E3E3"/>
                </a:solidFill>
                <a:latin typeface="Canva Sans"/>
              </a:rPr>
              <a:t>(</a:t>
            </a:r>
            <a:r>
              <a:rPr lang="en-US" sz="7200" dirty="0">
                <a:solidFill>
                  <a:srgbClr val="E3E3E3"/>
                </a:solidFill>
              </a:rPr>
              <a:t>Princy</a:t>
            </a:r>
            <a:r>
              <a:rPr lang="en-US" sz="7200" dirty="0">
                <a:solidFill>
                  <a:srgbClr val="E3E3E3"/>
                </a:solidFill>
                <a:latin typeface="Canva Sans"/>
              </a:rPr>
              <a:t> Maurya)</a:t>
            </a:r>
          </a:p>
        </p:txBody>
      </p:sp>
    </p:spTree>
    <p:extLst>
      <p:ext uri="{BB962C8B-B14F-4D97-AF65-F5344CB8AC3E}">
        <p14:creationId xmlns:p14="http://schemas.microsoft.com/office/powerpoint/2010/main" val="3198697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802402" y="2772148"/>
            <a:ext cx="16230600" cy="6093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endParaRPr lang="en-US" sz="4400" spc="-131" dirty="0">
              <a:solidFill>
                <a:srgbClr val="FFFFFF"/>
              </a:solidFill>
            </a:endParaRPr>
          </a:p>
          <a:p>
            <a:pPr marL="712470" lvl="1" indent="-356235" algn="just">
              <a:buFont typeface="Arial"/>
              <a:buChar char="•"/>
            </a:pPr>
            <a:r>
              <a:rPr lang="en-US" sz="4400" spc="-128" dirty="0">
                <a:solidFill>
                  <a:srgbClr val="FFFFFF"/>
                </a:solidFill>
              </a:rPr>
              <a:t>A Swiss multinational semiconductor company.</a:t>
            </a:r>
          </a:p>
          <a:p>
            <a:pPr marL="712470" lvl="1" indent="-356235" algn="just">
              <a:buFont typeface="Arial"/>
              <a:buChar char="•"/>
            </a:pPr>
            <a:r>
              <a:rPr lang="en-US" sz="4400" spc="-128" dirty="0">
                <a:solidFill>
                  <a:srgbClr val="FFFFFF"/>
                </a:solidFill>
              </a:rPr>
              <a:t>Specializes in designing, manufacturing, and marketing a broad spectrum of semiconductor products.</a:t>
            </a:r>
          </a:p>
          <a:p>
            <a:pPr marL="712470" lvl="1" indent="-356235" algn="just">
              <a:buFont typeface="Arial"/>
              <a:buChar char="•"/>
            </a:pPr>
            <a:r>
              <a:rPr lang="en-US" sz="4400" spc="-131" dirty="0">
                <a:solidFill>
                  <a:srgbClr val="FFFFFF"/>
                </a:solidFill>
              </a:rPr>
              <a:t>Offers a wide range of packages and features.</a:t>
            </a:r>
          </a:p>
          <a:p>
            <a:pPr marL="712470" lvl="1" indent="-356235" algn="just">
              <a:buFont typeface="Arial"/>
              <a:buChar char="•"/>
            </a:pPr>
            <a:r>
              <a:rPr lang="en-US" sz="4400" spc="-128" dirty="0">
                <a:solidFill>
                  <a:srgbClr val="FFFFFF"/>
                </a:solidFill>
              </a:rPr>
              <a:t>Prominently known for the STM32 microcontroller family.</a:t>
            </a:r>
          </a:p>
          <a:p>
            <a:pPr marL="712470" lvl="1" indent="-356235" algn="just">
              <a:buFont typeface="Arial"/>
              <a:buChar char="•"/>
            </a:pPr>
            <a:r>
              <a:rPr lang="en-US" sz="4400" spc="-131" dirty="0">
                <a:solidFill>
                  <a:srgbClr val="FFFFFF"/>
                </a:solidFill>
              </a:rPr>
              <a:t>STM32 microcontrollers are 32-bit microcontrollers based on the ARM Cortex-M processor architecture.</a:t>
            </a:r>
          </a:p>
          <a:p>
            <a:pPr algn="just"/>
            <a:endParaRPr lang="en-US" sz="4400" spc="-131" dirty="0">
              <a:solidFill>
                <a:srgbClr val="FFFFFF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39238" y="4274503"/>
            <a:ext cx="9525" cy="130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4189492" y="933450"/>
            <a:ext cx="9456420" cy="905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000" dirty="0">
                <a:solidFill>
                  <a:srgbClr val="FFFFFF"/>
                </a:solidFill>
              </a:rPr>
              <a:t>STMicroelectronics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7998" h="10287000">
                <a:moveTo>
                  <a:pt x="0" y="0"/>
                </a:moveTo>
                <a:lnTo>
                  <a:pt x="18287998" y="0"/>
                </a:lnTo>
                <a:lnTo>
                  <a:pt x="182879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82879" y="547732"/>
            <a:ext cx="1717765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-239" dirty="0">
                <a:solidFill>
                  <a:srgbClr val="FFFFFF"/>
                </a:solidFill>
              </a:rPr>
              <a:t>STM32 Arm Cortex MPUs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1661" y="2942124"/>
            <a:ext cx="17491166" cy="338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8680" lvl="1" indent="-434340" algn="just">
              <a:buFont typeface="Arial"/>
              <a:buChar char="•"/>
            </a:pPr>
            <a:r>
              <a:rPr lang="en-US" sz="4400" spc="-191" dirty="0">
                <a:solidFill>
                  <a:srgbClr val="FFFFFF"/>
                </a:solidFill>
              </a:rPr>
              <a:t>Provides developers with greater design flexibility and performance</a:t>
            </a:r>
          </a:p>
          <a:p>
            <a:pPr marL="868680" lvl="1" indent="-434340" algn="just">
              <a:buFont typeface="Arial"/>
              <a:buChar char="•"/>
            </a:pPr>
            <a:r>
              <a:rPr lang="en-US" sz="4400" spc="-191" dirty="0">
                <a:solidFill>
                  <a:srgbClr val="FFFFFF"/>
                </a:solidFill>
              </a:rPr>
              <a:t>STM32 microprocessors are based on single or dual Arm® Cortex®-A cores, combined with a Cortex®-M core. </a:t>
            </a:r>
          </a:p>
          <a:p>
            <a:pPr marL="868680" lvl="1" indent="-434340" algn="just">
              <a:buFont typeface="Arial"/>
              <a:buChar char="•"/>
            </a:pPr>
            <a:r>
              <a:rPr lang="en-US" sz="4400" spc="-191" dirty="0">
                <a:solidFill>
                  <a:srgbClr val="FFFFFF"/>
                </a:solidFill>
              </a:rPr>
              <a:t>From cost-effective, single-core MPUs to more advanced, multicore MPUs, ST offers a scalable approach to help developers find the right fit.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7998" h="10287000">
                <a:moveTo>
                  <a:pt x="0" y="0"/>
                </a:moveTo>
                <a:lnTo>
                  <a:pt x="18287998" y="0"/>
                </a:lnTo>
                <a:lnTo>
                  <a:pt x="182879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55170" y="698864"/>
            <a:ext cx="1717765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-239" dirty="0">
                <a:solidFill>
                  <a:srgbClr val="FFFFFF"/>
                </a:solidFill>
              </a:rPr>
              <a:t>Arm® Cortex®-M4 Core</a:t>
            </a:r>
          </a:p>
        </p:txBody>
      </p:sp>
      <p:sp>
        <p:nvSpPr>
          <p:cNvPr id="4" name="Freeform 4"/>
          <p:cNvSpPr/>
          <p:nvPr/>
        </p:nvSpPr>
        <p:spPr>
          <a:xfrm>
            <a:off x="9639744" y="2230414"/>
            <a:ext cx="7541142" cy="7541142"/>
          </a:xfrm>
          <a:custGeom>
            <a:avLst/>
            <a:gdLst/>
            <a:ahLst/>
            <a:cxnLst/>
            <a:rect l="l" t="t" r="r" b="b"/>
            <a:pathLst>
              <a:path w="7541142" h="7541142">
                <a:moveTo>
                  <a:pt x="0" y="0"/>
                </a:moveTo>
                <a:lnTo>
                  <a:pt x="7541142" y="0"/>
                </a:lnTo>
                <a:lnTo>
                  <a:pt x="7541142" y="7541142"/>
                </a:lnTo>
                <a:lnTo>
                  <a:pt x="0" y="7541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14371" y="3555881"/>
            <a:ext cx="7716846" cy="720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400" spc="-191" dirty="0">
                <a:solidFill>
                  <a:srgbClr val="FFFFFF"/>
                </a:solidFill>
              </a:rPr>
              <a:t>First core of the Cortex-M line up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2097" y="4845152"/>
            <a:ext cx="8963778" cy="225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8680" lvl="1" indent="-434340" algn="l">
              <a:lnSpc>
                <a:spcPts val="5759"/>
              </a:lnSpc>
              <a:buFont typeface="Arial"/>
              <a:buChar char="•"/>
            </a:pPr>
            <a:r>
              <a:rPr lang="en-US" sz="4400" spc="-191" dirty="0">
                <a:solidFill>
                  <a:srgbClr val="FFFFFF"/>
                </a:solidFill>
              </a:rPr>
              <a:t>Efficient</a:t>
            </a:r>
          </a:p>
          <a:p>
            <a:pPr marL="868680" lvl="1" indent="-434340" algn="l">
              <a:lnSpc>
                <a:spcPts val="5759"/>
              </a:lnSpc>
              <a:buFont typeface="Arial"/>
              <a:buChar char="•"/>
            </a:pPr>
            <a:r>
              <a:rPr lang="en-US" sz="4400" spc="-191" dirty="0">
                <a:solidFill>
                  <a:srgbClr val="FFFFFF"/>
                </a:solidFill>
              </a:rPr>
              <a:t>Easy-To-Use</a:t>
            </a:r>
          </a:p>
          <a:p>
            <a:pPr marL="868680" lvl="1" indent="-434340" algn="l">
              <a:lnSpc>
                <a:spcPts val="5759"/>
              </a:lnSpc>
              <a:buFont typeface="Arial"/>
              <a:buChar char="•"/>
            </a:pPr>
            <a:r>
              <a:rPr lang="en-US" sz="4400" spc="-191" dirty="0">
                <a:solidFill>
                  <a:srgbClr val="FFFFFF"/>
                </a:solidFill>
              </a:rPr>
              <a:t>Signal Processing Capabilities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7998" h="10287000">
                <a:moveTo>
                  <a:pt x="0" y="0"/>
                </a:moveTo>
                <a:lnTo>
                  <a:pt x="18287998" y="0"/>
                </a:lnTo>
                <a:lnTo>
                  <a:pt x="182879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55170" y="597698"/>
            <a:ext cx="1717765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-239" dirty="0">
                <a:solidFill>
                  <a:srgbClr val="FFFFFF"/>
                </a:solidFill>
              </a:rPr>
              <a:t>Key features of Arm® Cortex®-M4 core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5170" y="3771900"/>
            <a:ext cx="10038351" cy="338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8680" lvl="1" indent="-434340" algn="l">
              <a:buFont typeface="Arial"/>
              <a:buChar char="•"/>
            </a:pPr>
            <a:r>
              <a:rPr lang="en-US" sz="4400" spc="-191" dirty="0">
                <a:solidFill>
                  <a:srgbClr val="FFFFFF"/>
                </a:solidFill>
              </a:rPr>
              <a:t>Harvard bus architecture</a:t>
            </a:r>
          </a:p>
          <a:p>
            <a:pPr marL="868680" lvl="1" indent="-434340" algn="l">
              <a:buFont typeface="Arial"/>
              <a:buChar char="•"/>
            </a:pPr>
            <a:r>
              <a:rPr lang="en-US" sz="4400" spc="-191" dirty="0">
                <a:solidFill>
                  <a:srgbClr val="FFFFFF"/>
                </a:solidFill>
              </a:rPr>
              <a:t>3-stage pipeline</a:t>
            </a:r>
          </a:p>
          <a:p>
            <a:pPr marL="868680" lvl="1" indent="-434340" algn="l">
              <a:buFont typeface="Arial"/>
              <a:buChar char="•"/>
            </a:pPr>
            <a:r>
              <a:rPr lang="en-US" sz="4400" spc="-191" dirty="0">
                <a:solidFill>
                  <a:srgbClr val="FFFFFF"/>
                </a:solidFill>
              </a:rPr>
              <a:t>Wake-up interrupt controller</a:t>
            </a:r>
          </a:p>
          <a:p>
            <a:pPr marL="868680" lvl="1" indent="-434340" algn="l">
              <a:buFont typeface="Arial"/>
              <a:buChar char="•"/>
            </a:pPr>
            <a:r>
              <a:rPr lang="en-US" sz="4400" spc="-191" dirty="0">
                <a:solidFill>
                  <a:srgbClr val="FFFFFF"/>
                </a:solidFill>
              </a:rPr>
              <a:t>Optional 8 MPU regions with sub-regions and background region</a:t>
            </a:r>
          </a:p>
        </p:txBody>
      </p:sp>
      <p:sp>
        <p:nvSpPr>
          <p:cNvPr id="5" name="Freeform 5"/>
          <p:cNvSpPr/>
          <p:nvPr/>
        </p:nvSpPr>
        <p:spPr>
          <a:xfrm>
            <a:off x="11277600" y="3314700"/>
            <a:ext cx="5917018" cy="4437765"/>
          </a:xfrm>
          <a:custGeom>
            <a:avLst/>
            <a:gdLst/>
            <a:ahLst/>
            <a:cxnLst/>
            <a:rect l="l" t="t" r="r" b="b"/>
            <a:pathLst>
              <a:path w="5917018" h="4437765">
                <a:moveTo>
                  <a:pt x="0" y="0"/>
                </a:moveTo>
                <a:lnTo>
                  <a:pt x="5917018" y="0"/>
                </a:lnTo>
                <a:lnTo>
                  <a:pt x="5917018" y="4437765"/>
                </a:lnTo>
                <a:lnTo>
                  <a:pt x="0" y="44377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5949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7998" h="10287000">
                <a:moveTo>
                  <a:pt x="0" y="0"/>
                </a:moveTo>
                <a:lnTo>
                  <a:pt x="18287998" y="0"/>
                </a:lnTo>
                <a:lnTo>
                  <a:pt x="18287998" y="10287001"/>
                </a:lnTo>
                <a:lnTo>
                  <a:pt x="0" y="1028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87828" y="698864"/>
            <a:ext cx="1717765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6000" spc="-239" dirty="0">
                <a:solidFill>
                  <a:srgbClr val="FFFFFF"/>
                </a:solidFill>
              </a:rPr>
              <a:t>Advantages of Arm® Cortex®-M4 MCUs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7828" y="3317766"/>
            <a:ext cx="17177657" cy="4739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8680" lvl="1" indent="-434340" algn="l">
              <a:buFont typeface="Arial"/>
              <a:buChar char="•"/>
            </a:pPr>
            <a:r>
              <a:rPr lang="en-US" sz="4400" spc="-191" dirty="0">
                <a:solidFill>
                  <a:srgbClr val="FFFFFF"/>
                </a:solidFill>
              </a:rPr>
              <a:t>Single Instruction Multiple Data (SIMD) processing</a:t>
            </a:r>
          </a:p>
          <a:p>
            <a:pPr marL="868680" lvl="1" indent="-434340" algn="l">
              <a:buFont typeface="Arial"/>
              <a:buChar char="•"/>
            </a:pPr>
            <a:r>
              <a:rPr lang="en-US" sz="4400" spc="-191" dirty="0">
                <a:solidFill>
                  <a:srgbClr val="FFFFFF"/>
                </a:solidFill>
              </a:rPr>
              <a:t>Scalability and power efficiency</a:t>
            </a:r>
          </a:p>
          <a:p>
            <a:pPr marL="868680" lvl="1" indent="-434340" algn="l">
              <a:buFont typeface="Arial"/>
              <a:buChar char="•"/>
            </a:pPr>
            <a:r>
              <a:rPr lang="en-US" sz="4400" spc="-191" dirty="0">
                <a:solidFill>
                  <a:srgbClr val="FFFFFF"/>
                </a:solidFill>
              </a:rPr>
              <a:t>Digital Signal Processing</a:t>
            </a:r>
          </a:p>
          <a:p>
            <a:pPr marL="868680" lvl="1" indent="-434340" algn="l">
              <a:buFont typeface="Arial"/>
              <a:buChar char="•"/>
            </a:pPr>
            <a:r>
              <a:rPr lang="en-US" sz="4400" spc="-191" dirty="0">
                <a:solidFill>
                  <a:srgbClr val="FFFFFF"/>
                </a:solidFill>
              </a:rPr>
              <a:t>Non-Volatile embedded memory technology</a:t>
            </a:r>
          </a:p>
          <a:p>
            <a:pPr marL="868680" lvl="1" indent="-434340" algn="l">
              <a:buFont typeface="Arial"/>
              <a:buChar char="•"/>
            </a:pPr>
            <a:r>
              <a:rPr lang="en-US" sz="4400" spc="-191" dirty="0">
                <a:solidFill>
                  <a:srgbClr val="FFFFFF"/>
                </a:solidFill>
              </a:rPr>
              <a:t>High-performance architecture</a:t>
            </a:r>
          </a:p>
          <a:p>
            <a:pPr marL="868680" lvl="1" indent="-434340" algn="l">
              <a:buFont typeface="Arial"/>
              <a:buChar char="•"/>
            </a:pPr>
            <a:r>
              <a:rPr lang="en-US" sz="4400" spc="-191" dirty="0">
                <a:solidFill>
                  <a:srgbClr val="FFFFFF"/>
                </a:solidFill>
              </a:rPr>
              <a:t>Wireless connectivity expertise</a:t>
            </a:r>
          </a:p>
          <a:p>
            <a:pPr marL="868680" lvl="1" indent="-434340" algn="l"/>
            <a:endParaRPr lang="en-US" sz="4400" spc="-19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7998" h="10287000">
                <a:moveTo>
                  <a:pt x="0" y="0"/>
                </a:moveTo>
                <a:lnTo>
                  <a:pt x="18287998" y="0"/>
                </a:lnTo>
                <a:lnTo>
                  <a:pt x="182879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81000" y="537527"/>
            <a:ext cx="175260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J-Tag (Joint Test Action Group)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2EDE5-28EF-DD43-693F-EE3DEA912467}"/>
              </a:ext>
            </a:extLst>
          </p:cNvPr>
          <p:cNvSpPr txBox="1"/>
          <p:nvPr/>
        </p:nvSpPr>
        <p:spPr>
          <a:xfrm>
            <a:off x="457200" y="1474910"/>
            <a:ext cx="17449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chemeClr val="bg1"/>
                </a:solidFill>
                <a:effectLst/>
              </a:rPr>
              <a:t>Commonly used debugging and programming interface.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P</a:t>
            </a:r>
            <a:r>
              <a:rPr lang="en-US" sz="4400" b="0" i="0" dirty="0">
                <a:solidFill>
                  <a:schemeClr val="bg1"/>
                </a:solidFill>
                <a:effectLst/>
              </a:rPr>
              <a:t>rovides a standardized way to access and manipulate the internal components of a microcontroller.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chemeClr val="bg1"/>
                </a:solidFill>
                <a:effectLst/>
              </a:rPr>
              <a:t>Essential for tasks like debugging, firmware programming, and boundary scanning.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chemeClr val="bg1"/>
                </a:solidFill>
                <a:effectLst/>
              </a:rPr>
              <a:t>To use JTAG with an STM32 microcontroller, you need a JTAG programmer/debugger, such as a J-Link or ST-Link.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420</Words>
  <Application>Microsoft Office PowerPoint</Application>
  <PresentationFormat>Custom</PresentationFormat>
  <Paragraphs>90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Calibri</vt:lpstr>
      <vt:lpstr>Arial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ppt.pptx</dc:title>
  <dc:creator>Abhishek Vishwakarma</dc:creator>
  <cp:lastModifiedBy>Vinay Jangid</cp:lastModifiedBy>
  <cp:revision>25</cp:revision>
  <dcterms:created xsi:type="dcterms:W3CDTF">2006-08-16T00:00:00Z</dcterms:created>
  <dcterms:modified xsi:type="dcterms:W3CDTF">2023-10-19T15:00:48Z</dcterms:modified>
  <dc:identifier>DAFxRkwt67U</dc:identifier>
</cp:coreProperties>
</file>